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-124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438400" y="3352800"/>
            <a:ext cx="6324600" cy="1371600"/>
          </a:xfrm>
        </p:spPr>
        <p:txBody>
          <a:bodyPr/>
          <a:lstStyle>
            <a:lvl1pPr>
              <a:lnSpc>
                <a:spcPct val="90000"/>
              </a:lnSpc>
              <a:defRPr sz="4800"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438400" y="4724400"/>
            <a:ext cx="6324600" cy="685800"/>
          </a:xfrm>
        </p:spPr>
        <p:txBody>
          <a:bodyPr/>
          <a:lstStyle>
            <a:lvl1pPr marL="0" indent="0">
              <a:lnSpc>
                <a:spcPct val="80000"/>
              </a:lnSpc>
              <a:buFont typeface="Wingdings" pitchFamily="2" charset="2"/>
              <a:buNone/>
              <a:defRPr sz="3200"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087828890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4414545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38950" y="685800"/>
            <a:ext cx="1771650" cy="4876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24002" y="685800"/>
            <a:ext cx="5162550" cy="4876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574585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746749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15922644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524000" y="2057400"/>
            <a:ext cx="3467100" cy="350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43500" y="2057400"/>
            <a:ext cx="3467100" cy="350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6942962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954406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3544343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2608757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935593955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78524085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2057400"/>
            <a:ext cx="7086600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7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685800"/>
            <a:ext cx="7086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658235533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Arial Narrow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Arial Narrow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Arial Narrow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Arial Narrow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Arial Narrow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Arial Narrow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Arial Narrow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50000"/>
        <a:buFont typeface="Wingdings" pitchFamily="2" charset="2"/>
        <a:buChar char="n"/>
        <a:defRPr sz="28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50000"/>
        <a:buFont typeface="Wingdings" pitchFamily="2" charset="2"/>
        <a:buChar char="n"/>
        <a:defRPr sz="2400">
          <a:solidFill>
            <a:srgbClr val="0000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50000"/>
        <a:buFont typeface="Wingdings" pitchFamily="2" charset="2"/>
        <a:buChar char="n"/>
        <a:defRPr sz="2000">
          <a:solidFill>
            <a:srgbClr val="0000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50000"/>
        <a:buFont typeface="Wingdings" pitchFamily="2" charset="2"/>
        <a:buChar char="n"/>
        <a:defRPr>
          <a:solidFill>
            <a:srgbClr val="0000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50000"/>
        <a:buFont typeface="Wingdings" pitchFamily="2" charset="2"/>
        <a:buChar char="n"/>
        <a:defRPr>
          <a:solidFill>
            <a:srgbClr val="000000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0000"/>
        </a:buClr>
        <a:buSzPct val="50000"/>
        <a:buFont typeface="Wingdings" pitchFamily="2" charset="2"/>
        <a:buChar char="n"/>
        <a:defRPr>
          <a:solidFill>
            <a:srgbClr val="000000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0000"/>
        </a:buClr>
        <a:buSzPct val="50000"/>
        <a:buFont typeface="Wingdings" pitchFamily="2" charset="2"/>
        <a:buChar char="n"/>
        <a:defRPr>
          <a:solidFill>
            <a:srgbClr val="000000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0000"/>
        </a:buClr>
        <a:buSzPct val="50000"/>
        <a:buFont typeface="Wingdings" pitchFamily="2" charset="2"/>
        <a:buChar char="n"/>
        <a:defRPr>
          <a:solidFill>
            <a:srgbClr val="000000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0000"/>
        </a:buClr>
        <a:buSzPct val="50000"/>
        <a:buFont typeface="Wingdings" pitchFamily="2" charset="2"/>
        <a:buChar char="n"/>
        <a:defRPr>
          <a:solidFill>
            <a:srgbClr val="000000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300146" y="1176995"/>
            <a:ext cx="6335712" cy="621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600" b="1" dirty="0">
              <a:solidFill>
                <a:srgbClr val="000066">
                  <a:lumMod val="60000"/>
                  <a:lumOff val="4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94262" y="1760431"/>
            <a:ext cx="3600917" cy="325274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2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94263" y="1754057"/>
            <a:ext cx="3600450" cy="522815"/>
          </a:xfrm>
          <a:prstGeom prst="rect">
            <a:avLst/>
          </a:prstGeom>
          <a:gradFill>
            <a:gsLst>
              <a:gs pos="0">
                <a:srgbClr val="C0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контрольных мероприятий в субъектах Российской Федерации (ЗАТО)</a:t>
            </a:r>
            <a:endParaRPr lang="ru-RU" sz="12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920151" y="1760432"/>
            <a:ext cx="3792574" cy="188459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2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13382" y="750926"/>
            <a:ext cx="8532440" cy="73866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исполнения органами исполнительной власти субъектов Российской Федерации государственных обязательств по обеспечению жильем категорий граждан, установленных федеральным законодательством</a:t>
            </a:r>
            <a:endParaRPr lang="ru-RU" sz="1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Рисунок 9" descr="russia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25" y="1"/>
            <a:ext cx="53340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extBox 18"/>
          <p:cNvSpPr txBox="1"/>
          <p:nvPr/>
        </p:nvSpPr>
        <p:spPr>
          <a:xfrm>
            <a:off x="685445" y="-16656"/>
            <a:ext cx="8100900" cy="64633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программа «Обеспечение доступным и комфортным жильем и коммунальными услугами граждан Российской Федерации»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4920151" y="1754057"/>
            <a:ext cx="3792575" cy="378799"/>
          </a:xfrm>
          <a:prstGeom prst="rect">
            <a:avLst/>
          </a:prstGeom>
          <a:gradFill>
            <a:gsLst>
              <a:gs pos="0">
                <a:srgbClr val="C0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устранения нарушений</a:t>
            </a:r>
            <a:endParaRPr lang="ru-RU" sz="12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7675909"/>
              </p:ext>
            </p:extLst>
          </p:nvPr>
        </p:nvGraphicFramePr>
        <p:xfrm>
          <a:off x="347640" y="2287774"/>
          <a:ext cx="3293695" cy="14437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9519"/>
                <a:gridCol w="720080"/>
                <a:gridCol w="864096"/>
              </a:tblGrid>
              <a:tr h="366415">
                <a:tc>
                  <a:txBody>
                    <a:bodyPr/>
                    <a:lstStyle/>
                    <a:p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 год</a:t>
                      </a:r>
                      <a:endParaRPr lang="ru-RU" sz="11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 год (на 16.09.2019)</a:t>
                      </a:r>
                      <a:endParaRPr lang="ru-RU" sz="9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Проверено регионов России </a:t>
                      </a:r>
                      <a:r>
                        <a:rPr lang="ru-RU" sz="105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ЗАТО</a:t>
                      </a:r>
                      <a:endParaRPr lang="ru-RU" sz="1050" b="1" dirty="0">
                        <a:solidFill>
                          <a:schemeClr val="bg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+18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+9</a:t>
                      </a:r>
                      <a:endParaRPr lang="ru-RU" sz="105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254378">
                <a:tc>
                  <a:txBody>
                    <a:bodyPr/>
                    <a:lstStyle/>
                    <a:p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Проверено учетных дел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7 654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2 741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342254">
                <a:tc>
                  <a:txBody>
                    <a:bodyPr/>
                    <a:lstStyle/>
                    <a:p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Выявлено нарушений</a:t>
                      </a:r>
                      <a:r>
                        <a:rPr lang="ru-RU" sz="1050" b="1" baseline="0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50" b="1" baseline="0" dirty="0" smtClean="0">
                          <a:solidFill>
                            <a:srgbClr val="FAFECA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050" b="1" baseline="0" dirty="0" smtClean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замечаний</a:t>
                      </a:r>
                      <a:r>
                        <a:rPr lang="ru-RU" sz="1050" b="1" baseline="0" dirty="0" smtClean="0">
                          <a:solidFill>
                            <a:srgbClr val="FAFECA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050" b="1" dirty="0">
                        <a:solidFill>
                          <a:srgbClr val="FAFECA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183 (</a:t>
                      </a: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153</a:t>
                      </a: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 (</a:t>
                      </a:r>
                      <a:r>
                        <a:rPr lang="ru-RU" sz="105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141</a:t>
                      </a: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44" name="Прямоугольник 43"/>
          <p:cNvSpPr/>
          <p:nvPr/>
        </p:nvSpPr>
        <p:spPr>
          <a:xfrm>
            <a:off x="199456" y="5398730"/>
            <a:ext cx="3595257" cy="1198621"/>
          </a:xfrm>
          <a:prstGeom prst="rect">
            <a:avLst/>
          </a:prstGeom>
          <a:gradFill>
            <a:gsLst>
              <a:gs pos="0">
                <a:srgbClr val="C0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КОНТРОЛЬ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предоставления социальных выплат на приобретение жилья </a:t>
            </a:r>
            <a:r>
              <a:rPr lang="ru-RU" sz="12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МОЛОДЫМ </a:t>
            </a:r>
            <a:r>
              <a:rPr lang="ru-RU" sz="12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УЧЕНЫМ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(в подразделениях </a:t>
            </a:r>
            <a:r>
              <a:rPr lang="ru-RU" sz="1200" b="1" dirty="0" err="1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lang="ru-RU" sz="12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России) </a:t>
            </a:r>
            <a:endParaRPr lang="ru-RU" sz="1200" b="1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(функция передана в  </a:t>
            </a:r>
            <a:r>
              <a:rPr lang="ru-RU" sz="1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2019 году)</a:t>
            </a:r>
            <a:endParaRPr lang="ru-RU" sz="1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920151" y="2260664"/>
            <a:ext cx="3756305" cy="13023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77800" algn="just"/>
            <a:r>
              <a:rPr lang="ru-RU" sz="1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1.Направление предписаний об устранении нарушений и замечаний, выявленных в ходе контрольных мероприятий;</a:t>
            </a:r>
          </a:p>
          <a:p>
            <a:pPr indent="177800" algn="just"/>
            <a:r>
              <a:rPr lang="ru-RU" sz="1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2.Переписка с органами исполнительной власти субъектов Российской Федерации, ЗАТО по вопросам устранения нарушений и замечаний.</a:t>
            </a:r>
          </a:p>
          <a:p>
            <a:pPr indent="177800" algn="just"/>
            <a:r>
              <a:rPr lang="ru-RU" sz="1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3.Переписка с органами прокурорского надзора</a:t>
            </a:r>
          </a:p>
          <a:p>
            <a:pPr indent="177800" algn="just"/>
            <a:endParaRPr lang="ru-RU" sz="12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трелка вправо 3"/>
          <p:cNvSpPr/>
          <p:nvPr/>
        </p:nvSpPr>
        <p:spPr>
          <a:xfrm>
            <a:off x="3795180" y="2276872"/>
            <a:ext cx="1124971" cy="648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920150" y="4266362"/>
            <a:ext cx="3792575" cy="229319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2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4920150" y="4259992"/>
            <a:ext cx="3792577" cy="492993"/>
          </a:xfrm>
          <a:prstGeom prst="rect">
            <a:avLst/>
          </a:prstGeom>
          <a:gradFill>
            <a:gsLst>
              <a:gs pos="0">
                <a:srgbClr val="C0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600" b="1" dirty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УЧАСТИЕ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уголовном и судебном производствах</a:t>
            </a:r>
            <a:endParaRPr lang="ru-RU" sz="12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Двойная стрелка вверх/вниз 7"/>
          <p:cNvSpPr/>
          <p:nvPr/>
        </p:nvSpPr>
        <p:spPr>
          <a:xfrm>
            <a:off x="6588224" y="3645024"/>
            <a:ext cx="432048" cy="614968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1" name="Таблица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4549996"/>
              </p:ext>
            </p:extLst>
          </p:nvPr>
        </p:nvGraphicFramePr>
        <p:xfrm>
          <a:off x="5016842" y="4783226"/>
          <a:ext cx="3615647" cy="1725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3894"/>
                <a:gridCol w="779783"/>
                <a:gridCol w="941970"/>
              </a:tblGrid>
              <a:tr h="384100">
                <a:tc>
                  <a:txBody>
                    <a:bodyPr/>
                    <a:lstStyle/>
                    <a:p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 год</a:t>
                      </a:r>
                      <a:endParaRPr lang="ru-RU" sz="105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  год</a:t>
                      </a:r>
                      <a:endParaRPr lang="ru-RU" sz="105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364"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поданных исков в рамках уголовных дел по фактам необоснованного предоставления ГЖС</a:t>
                      </a:r>
                      <a:endParaRPr lang="ru-RU" sz="1000" b="1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(на 18,2 </a:t>
                      </a:r>
                      <a:r>
                        <a:rPr lang="ru-RU" sz="1000" b="1" dirty="0" err="1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млн.руб</a:t>
                      </a:r>
                      <a:r>
                        <a:rPr lang="ru-RU" sz="1000" b="1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.)</a:t>
                      </a:r>
                      <a:endParaRPr lang="ru-RU" sz="1000" b="1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(на 11,6 </a:t>
                      </a:r>
                      <a:r>
                        <a:rPr lang="ru-RU" sz="1000" b="1" dirty="0" err="1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млн.руб</a:t>
                      </a:r>
                      <a:r>
                        <a:rPr lang="ru-RU" sz="1000" b="1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000" b="1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Удовлетворено исков</a:t>
                      </a:r>
                      <a:endParaRPr lang="ru-RU" sz="1000" b="1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000" b="1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b="1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260216"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Возврат в федеральный бюджет, млн. руб.</a:t>
                      </a:r>
                      <a:endParaRPr lang="ru-RU" sz="1000" b="1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5,8 </a:t>
                      </a:r>
                      <a:r>
                        <a:rPr lang="ru-RU" sz="1000" b="1" dirty="0" err="1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млн.руб</a:t>
                      </a:r>
                      <a:r>
                        <a:rPr lang="ru-RU" sz="1000" b="1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000" b="1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3,2 </a:t>
                      </a:r>
                      <a:r>
                        <a:rPr lang="ru-RU" sz="1000" b="1" dirty="0" err="1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млн.руб</a:t>
                      </a:r>
                      <a:r>
                        <a:rPr lang="ru-RU" sz="1000" b="1" dirty="0" smtClean="0">
                          <a:solidFill>
                            <a:srgbClr val="FFFF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000" b="1" dirty="0">
                        <a:solidFill>
                          <a:srgbClr val="FFFF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22" name="Прямоугольник 21"/>
          <p:cNvSpPr/>
          <p:nvPr/>
        </p:nvSpPr>
        <p:spPr>
          <a:xfrm>
            <a:off x="199456" y="3880500"/>
            <a:ext cx="3600450" cy="988660"/>
          </a:xfrm>
          <a:prstGeom prst="rect">
            <a:avLst/>
          </a:prstGeom>
          <a:gradFill>
            <a:gsLst>
              <a:gs pos="0">
                <a:srgbClr val="C0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b="1" dirty="0" err="1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Фотофиксация</a:t>
            </a:r>
            <a:r>
              <a:rPr lang="ru-RU" sz="12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состояния  объектов, строительство (реконструкция) которых осуществляется за счет субсидий, предоставляемых региональным бюджетам в рамках реализации Государственной программы</a:t>
            </a:r>
            <a:endParaRPr lang="ru-RU" sz="12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87524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резентация «Предложение стратегии»">
  <a:themeElements>
    <a:clrScheme name="Тема Office 1">
      <a:dk1>
        <a:srgbClr val="009999"/>
      </a:dk1>
      <a:lt1>
        <a:srgbClr val="FFFFFF"/>
      </a:lt1>
      <a:dk2>
        <a:srgbClr val="000066"/>
      </a:dk2>
      <a:lt2>
        <a:srgbClr val="339966"/>
      </a:lt2>
      <a:accent1>
        <a:srgbClr val="00CC99"/>
      </a:accent1>
      <a:accent2>
        <a:srgbClr val="0099CC"/>
      </a:accent2>
      <a:accent3>
        <a:srgbClr val="AAAAB8"/>
      </a:accent3>
      <a:accent4>
        <a:srgbClr val="DADADA"/>
      </a:accent4>
      <a:accent5>
        <a:srgbClr val="AAE2CA"/>
      </a:accent5>
      <a:accent6>
        <a:srgbClr val="008AB9"/>
      </a:accent6>
      <a:hlink>
        <a:srgbClr val="336699"/>
      </a:hlink>
      <a:folHlink>
        <a:srgbClr val="B2B2B2"/>
      </a:folHlink>
    </a:clrScheme>
    <a:fontScheme name="Тема Offic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9999"/>
        </a:dk1>
        <a:lt1>
          <a:srgbClr val="FFFFFF"/>
        </a:lt1>
        <a:dk2>
          <a:srgbClr val="000066"/>
        </a:dk2>
        <a:lt2>
          <a:srgbClr val="339966"/>
        </a:lt2>
        <a:accent1>
          <a:srgbClr val="00CC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E2CA"/>
        </a:accent5>
        <a:accent6>
          <a:srgbClr val="008AB9"/>
        </a:accent6>
        <a:hlink>
          <a:srgbClr val="33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9900"/>
        </a:dk2>
        <a:lt2>
          <a:srgbClr val="CC0000"/>
        </a:lt2>
        <a:accent1>
          <a:srgbClr val="CCCC00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2D2DB9"/>
        </a:accent6>
        <a:hlink>
          <a:srgbClr val="00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333399"/>
        </a:dk1>
        <a:lt1>
          <a:srgbClr val="FFFFCC"/>
        </a:lt1>
        <a:dk2>
          <a:srgbClr val="000000"/>
        </a:dk2>
        <a:lt2>
          <a:srgbClr val="0000FF"/>
        </a:lt2>
        <a:accent1>
          <a:srgbClr val="800000"/>
        </a:accent1>
        <a:accent2>
          <a:srgbClr val="3366CC"/>
        </a:accent2>
        <a:accent3>
          <a:srgbClr val="AAAAAA"/>
        </a:accent3>
        <a:accent4>
          <a:srgbClr val="DADAAE"/>
        </a:accent4>
        <a:accent5>
          <a:srgbClr val="C0AAAA"/>
        </a:accent5>
        <a:accent6>
          <a:srgbClr val="2D5CB9"/>
        </a:accent6>
        <a:hlink>
          <a:srgbClr val="FFFF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CC3300"/>
        </a:dk1>
        <a:lt1>
          <a:srgbClr val="FFFFCC"/>
        </a:lt1>
        <a:dk2>
          <a:srgbClr val="000000"/>
        </a:dk2>
        <a:lt2>
          <a:srgbClr val="CC6600"/>
        </a:lt2>
        <a:accent1>
          <a:srgbClr val="993300"/>
        </a:accent1>
        <a:accent2>
          <a:srgbClr val="808000"/>
        </a:accent2>
        <a:accent3>
          <a:srgbClr val="AAAAAA"/>
        </a:accent3>
        <a:accent4>
          <a:srgbClr val="DADAAE"/>
        </a:accent4>
        <a:accent5>
          <a:srgbClr val="CAADAA"/>
        </a:accent5>
        <a:accent6>
          <a:srgbClr val="7373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66CCFF"/>
        </a:dk1>
        <a:lt1>
          <a:srgbClr val="CCECFF"/>
        </a:lt1>
        <a:dk2>
          <a:srgbClr val="000000"/>
        </a:dk2>
        <a:lt2>
          <a:srgbClr val="9999FF"/>
        </a:lt2>
        <a:accent1>
          <a:srgbClr val="FFFFFF"/>
        </a:accent1>
        <a:accent2>
          <a:srgbClr val="99CCFF"/>
        </a:accent2>
        <a:accent3>
          <a:srgbClr val="AAAAAA"/>
        </a:accent3>
        <a:accent4>
          <a:srgbClr val="AEC9DA"/>
        </a:accent4>
        <a:accent5>
          <a:srgbClr val="FFFFFF"/>
        </a:accent5>
        <a:accent6>
          <a:srgbClr val="8AB9E7"/>
        </a:accent6>
        <a:hlink>
          <a:srgbClr val="CCE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993366"/>
        </a:dk1>
        <a:lt1>
          <a:srgbClr val="FFFFCC"/>
        </a:lt1>
        <a:dk2>
          <a:srgbClr val="333399"/>
        </a:dk2>
        <a:lt2>
          <a:srgbClr val="0066FF"/>
        </a:lt2>
        <a:accent1>
          <a:srgbClr val="6600FF"/>
        </a:accent1>
        <a:accent2>
          <a:srgbClr val="0099CC"/>
        </a:accent2>
        <a:accent3>
          <a:srgbClr val="ADADCA"/>
        </a:accent3>
        <a:accent4>
          <a:srgbClr val="DADAAE"/>
        </a:accent4>
        <a:accent5>
          <a:srgbClr val="B8AAFF"/>
        </a:accent5>
        <a:accent6>
          <a:srgbClr val="008AB9"/>
        </a:accent6>
        <a:hlink>
          <a:srgbClr val="66FF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993366"/>
        </a:dk1>
        <a:lt1>
          <a:srgbClr val="EAEAEA"/>
        </a:lt1>
        <a:dk2>
          <a:srgbClr val="660066"/>
        </a:dk2>
        <a:lt2>
          <a:srgbClr val="CC0000"/>
        </a:lt2>
        <a:accent1>
          <a:srgbClr val="A50021"/>
        </a:accent1>
        <a:accent2>
          <a:srgbClr val="660033"/>
        </a:accent2>
        <a:accent3>
          <a:srgbClr val="B8AAB8"/>
        </a:accent3>
        <a:accent4>
          <a:srgbClr val="C8C8C8"/>
        </a:accent4>
        <a:accent5>
          <a:srgbClr val="CFAAAB"/>
        </a:accent5>
        <a:accent6>
          <a:srgbClr val="5C00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220</Words>
  <Application>Microsoft Office PowerPoint</Application>
  <PresentationFormat>Экран (4:3)</PresentationFormat>
  <Paragraphs>37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Презентация «Предложение стратегии»</vt:lpstr>
      <vt:lpstr>Презентация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Бабарицкий Анатолий Николаевич</dc:creator>
  <cp:lastModifiedBy>Бабарицкий Анатолий Николаевич</cp:lastModifiedBy>
  <cp:revision>7</cp:revision>
  <cp:lastPrinted>2019-09-17T07:50:35Z</cp:lastPrinted>
  <dcterms:created xsi:type="dcterms:W3CDTF">2019-09-17T06:56:17Z</dcterms:created>
  <dcterms:modified xsi:type="dcterms:W3CDTF">2019-09-30T07:24:19Z</dcterms:modified>
</cp:coreProperties>
</file>